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85" r:id="rId2"/>
    <p:sldId id="257" r:id="rId3"/>
    <p:sldId id="264" r:id="rId4"/>
    <p:sldId id="265" r:id="rId5"/>
    <p:sldId id="267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840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6A7F0-8799-40DB-BB52-16AF30FAC421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881C3-5F49-464B-9B14-FA575B255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0EA50CD-0737-40FB-BF6B-42A5DC47A9E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EA81708-9A40-4801-AC46-4A53BF62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50CD-0737-40FB-BF6B-42A5DC47A9E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1708-9A40-4801-AC46-4A53BF62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50CD-0737-40FB-BF6B-42A5DC47A9E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1708-9A40-4801-AC46-4A53BF62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50CD-0737-40FB-BF6B-42A5DC47A9E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1708-9A40-4801-AC46-4A53BF62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50CD-0737-40FB-BF6B-42A5DC47A9E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1708-9A40-4801-AC46-4A53BF62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50CD-0737-40FB-BF6B-42A5DC47A9E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1708-9A40-4801-AC46-4A53BF62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EA50CD-0737-40FB-BF6B-42A5DC47A9E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A81708-9A40-4801-AC46-4A53BF624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0EA50CD-0737-40FB-BF6B-42A5DC47A9E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EA81708-9A40-4801-AC46-4A53BF62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50CD-0737-40FB-BF6B-42A5DC47A9E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1708-9A40-4801-AC46-4A53BF62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50CD-0737-40FB-BF6B-42A5DC47A9E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1708-9A40-4801-AC46-4A53BF62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50CD-0737-40FB-BF6B-42A5DC47A9E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1708-9A40-4801-AC46-4A53BF62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0EA50CD-0737-40FB-BF6B-42A5DC47A9E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EA81708-9A40-4801-AC46-4A53BF62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419600"/>
            <a:ext cx="8534400" cy="1828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Prepared by 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Cantonment Public School and </a:t>
            </a:r>
            <a:r>
              <a:rPr lang="en-US" dirty="0" err="1" smtClean="0">
                <a:solidFill>
                  <a:srgbClr val="FF0000"/>
                </a:solidFill>
              </a:rPr>
              <a:t>College,Momenshahi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G:\cropped-concrete3d-copy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268200" cy="3886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190" y="678423"/>
            <a:ext cx="10913806" cy="13619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dirty="0" err="1" smtClean="0">
                <a:solidFill>
                  <a:srgbClr val="0070C0"/>
                </a:solidFill>
              </a:rPr>
              <a:t>কার্বোহাইড্রেট</a:t>
            </a:r>
            <a:r>
              <a:rPr lang="en-US" sz="6000" dirty="0" smtClean="0">
                <a:solidFill>
                  <a:srgbClr val="0070C0"/>
                </a:solidFill>
              </a:rPr>
              <a:t>, </a:t>
            </a:r>
            <a:r>
              <a:rPr lang="en-US" sz="6000" dirty="0" err="1" smtClean="0">
                <a:solidFill>
                  <a:srgbClr val="0070C0"/>
                </a:solidFill>
              </a:rPr>
              <a:t>ফ্যাট</a:t>
            </a:r>
            <a:r>
              <a:rPr lang="en-US" sz="6000" dirty="0" smtClean="0">
                <a:solidFill>
                  <a:srgbClr val="0070C0"/>
                </a:solidFill>
              </a:rPr>
              <a:t> ও </a:t>
            </a:r>
            <a:r>
              <a:rPr lang="en-US" sz="6000" dirty="0" err="1" smtClean="0">
                <a:solidFill>
                  <a:srgbClr val="0070C0"/>
                </a:solidFill>
              </a:rPr>
              <a:t>প্রোটিন</a:t>
            </a:r>
            <a:r>
              <a:rPr lang="en-US" sz="6000" dirty="0" smtClean="0">
                <a:solidFill>
                  <a:srgbClr val="0070C0"/>
                </a:solidFill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</a:rPr>
              <a:t>পরিপাক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945" y="2271249"/>
            <a:ext cx="10913806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ক। </a:t>
            </a:r>
            <a:r>
              <a:rPr lang="en-US" sz="2400" dirty="0" err="1" smtClean="0">
                <a:solidFill>
                  <a:srgbClr val="0070C0"/>
                </a:solidFill>
              </a:rPr>
              <a:t>কার্বোহাইড্রেটের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পরিপাক</a:t>
            </a:r>
            <a:r>
              <a:rPr lang="en-US" sz="2400" dirty="0" smtClean="0">
                <a:solidFill>
                  <a:srgbClr val="0070C0"/>
                </a:solidFill>
              </a:rPr>
              <a:t>: </a:t>
            </a:r>
            <a:r>
              <a:rPr lang="en-US" sz="2400" dirty="0" err="1" smtClean="0">
                <a:solidFill>
                  <a:srgbClr val="0070C0"/>
                </a:solidFill>
              </a:rPr>
              <a:t>শক্তির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প্রধান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উৎস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হচ্ছে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কার্বোহাইড্রেট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আমাদের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দৈনিক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শক্তি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চাহিদা</a:t>
            </a:r>
            <a:r>
              <a:rPr lang="en-US" sz="2400" dirty="0" smtClean="0">
                <a:solidFill>
                  <a:srgbClr val="0070C0"/>
                </a:solidFill>
              </a:rPr>
              <a:t> 60-80% </a:t>
            </a:r>
            <a:r>
              <a:rPr lang="en-US" sz="2400" dirty="0" err="1" smtClean="0">
                <a:solidFill>
                  <a:srgbClr val="0070C0"/>
                </a:solidFill>
              </a:rPr>
              <a:t>কার্বোহাইড্রেট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থেকে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গ্রহণ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করি</a:t>
            </a:r>
            <a:r>
              <a:rPr lang="en-US" sz="2400" dirty="0" smtClean="0">
                <a:solidFill>
                  <a:srgbClr val="0070C0"/>
                </a:solidFill>
              </a:rPr>
              <a:t>। </a:t>
            </a:r>
            <a:r>
              <a:rPr lang="en-US" sz="2400" dirty="0" err="1" smtClean="0">
                <a:solidFill>
                  <a:srgbClr val="0070C0"/>
                </a:solidFill>
              </a:rPr>
              <a:t>কার্বোহাইড্রেট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দেহের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বিভিন্ন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গুরুত্‌বপূর্ণ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কাজ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সম্পন্ন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করার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জন্য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তাপ</a:t>
            </a:r>
            <a:r>
              <a:rPr lang="en-US" sz="2400" dirty="0" smtClean="0">
                <a:solidFill>
                  <a:srgbClr val="0070C0"/>
                </a:solidFill>
              </a:rPr>
              <a:t> ও </a:t>
            </a:r>
            <a:r>
              <a:rPr lang="en-US" sz="2400" dirty="0" err="1" smtClean="0">
                <a:solidFill>
                  <a:srgbClr val="0070C0"/>
                </a:solidFill>
              </a:rPr>
              <a:t>শকি্‌ত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সরবরাহ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করে</a:t>
            </a:r>
            <a:r>
              <a:rPr lang="en-US" sz="2400" dirty="0" smtClean="0">
                <a:solidFill>
                  <a:srgbClr val="0070C0"/>
                </a:solidFill>
              </a:rPr>
              <a:t>। </a:t>
            </a:r>
            <a:r>
              <a:rPr lang="en-US" sz="2400" dirty="0" err="1" smtClean="0">
                <a:solidFill>
                  <a:srgbClr val="0070C0"/>
                </a:solidFill>
              </a:rPr>
              <a:t>কার্বোহাইড্রেট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পরিপাকের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মাধ্যমে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সরল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উপাদানে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পরিণত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হয়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এবং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শক্তি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উৎপন্‌ন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করে</a:t>
            </a:r>
            <a:r>
              <a:rPr lang="en-US" sz="2400" dirty="0" smtClean="0">
                <a:solidFill>
                  <a:srgbClr val="0070C0"/>
                </a:solidFill>
              </a:rPr>
              <a:t>। </a:t>
            </a:r>
            <a:r>
              <a:rPr lang="en-US" sz="2400" dirty="0" err="1" smtClean="0">
                <a:solidFill>
                  <a:srgbClr val="0070C0"/>
                </a:solidFill>
              </a:rPr>
              <a:t>মনোসেকারাইডের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কোনো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পরিপাকের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প্রয়োজন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হয়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না</a:t>
            </a:r>
            <a:r>
              <a:rPr lang="en-US" sz="2400" dirty="0" smtClean="0">
                <a:solidFill>
                  <a:srgbClr val="0070C0"/>
                </a:solidFill>
              </a:rPr>
              <a:t>।। </a:t>
            </a:r>
            <a:r>
              <a:rPr lang="en-US" sz="2400" dirty="0" err="1" smtClean="0">
                <a:solidFill>
                  <a:srgbClr val="0070C0"/>
                </a:solidFill>
              </a:rPr>
              <a:t>ডাইসেকাইড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ভেঙ্গে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দুটো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মনোসেকারাইড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উৎপ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ন্ন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হয়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এবং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পলি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সেকারাইড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ভেঙ্গে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প্রথমে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ডাইসেকারাইড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এবং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মনো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সেকাররাইড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উৎপন্ন্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হয়</a:t>
            </a:r>
            <a:r>
              <a:rPr lang="en-US" sz="2400" dirty="0" smtClean="0">
                <a:solidFill>
                  <a:srgbClr val="0070C0"/>
                </a:solidFill>
              </a:rPr>
              <a:t>।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216" y="884900"/>
            <a:ext cx="10913806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ক। </a:t>
            </a:r>
            <a:r>
              <a:rPr lang="en-US" sz="2400" dirty="0" err="1" smtClean="0">
                <a:solidFill>
                  <a:srgbClr val="0070C0"/>
                </a:solidFill>
              </a:rPr>
              <a:t>ফ্যাটের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পরিপাক</a:t>
            </a:r>
            <a:r>
              <a:rPr lang="en-US" sz="2400" dirty="0" smtClean="0">
                <a:solidFill>
                  <a:srgbClr val="0070C0"/>
                </a:solidFill>
              </a:rPr>
              <a:t>:- </a:t>
            </a:r>
            <a:r>
              <a:rPr lang="en-US" sz="2400" dirty="0" err="1" smtClean="0">
                <a:solidFill>
                  <a:srgbClr val="0070C0"/>
                </a:solidFill>
              </a:rPr>
              <a:t>ফ্যাটকে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ঘনীভূত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শক্তির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উৎস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বলা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হয়</a:t>
            </a:r>
            <a:r>
              <a:rPr lang="en-US" sz="2400" dirty="0" smtClean="0">
                <a:solidFill>
                  <a:srgbClr val="0070C0"/>
                </a:solidFill>
              </a:rPr>
              <a:t>। </a:t>
            </a:r>
            <a:r>
              <a:rPr lang="en-US" sz="2400" dirty="0" err="1" smtClean="0">
                <a:solidFill>
                  <a:srgbClr val="0070C0"/>
                </a:solidFill>
              </a:rPr>
              <a:t>কারণ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খাদ্য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উপাদানগুলোর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মধ্যে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ফ্যাটই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সবচেয়ে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বেশী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তাপ</a:t>
            </a:r>
            <a:r>
              <a:rPr lang="en-US" sz="2400" dirty="0" smtClean="0">
                <a:solidFill>
                  <a:srgbClr val="0070C0"/>
                </a:solidFill>
              </a:rPr>
              <a:t> ও </a:t>
            </a:r>
            <a:r>
              <a:rPr lang="en-US" sz="2400" dirty="0" err="1" smtClean="0">
                <a:solidFill>
                  <a:srgbClr val="0070C0"/>
                </a:solidFill>
              </a:rPr>
              <a:t>শক্তি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সরবরাহ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করে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থাকে</a:t>
            </a:r>
            <a:r>
              <a:rPr lang="en-US" sz="2400" dirty="0" smtClean="0">
                <a:solidFill>
                  <a:srgbClr val="0070C0"/>
                </a:solidFill>
              </a:rPr>
              <a:t>। </a:t>
            </a:r>
            <a:r>
              <a:rPr lang="en-US" sz="2400" dirty="0" err="1" smtClean="0">
                <a:solidFill>
                  <a:srgbClr val="0070C0"/>
                </a:solidFill>
              </a:rPr>
              <a:t>ফ্যাট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জাতীয়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খাদ্য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ভেঙ্গে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গ্লিসারল</a:t>
            </a:r>
            <a:r>
              <a:rPr lang="en-US" sz="2400" dirty="0" smtClean="0">
                <a:solidFill>
                  <a:srgbClr val="0070C0"/>
                </a:solidFill>
              </a:rPr>
              <a:t> ও </a:t>
            </a:r>
            <a:r>
              <a:rPr lang="en-US" sz="2400" dirty="0" err="1" smtClean="0">
                <a:solidFill>
                  <a:srgbClr val="0070C0"/>
                </a:solidFill>
              </a:rPr>
              <a:t>ফ্যাটি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এসিডে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পরিণত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হয়</a:t>
            </a:r>
            <a:r>
              <a:rPr lang="en-US" sz="2400" dirty="0" smtClean="0">
                <a:solidFill>
                  <a:srgbClr val="0070C0"/>
                </a:solidFill>
              </a:rPr>
              <a:t>।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গ। </a:t>
            </a:r>
            <a:r>
              <a:rPr lang="en-US" sz="2400" dirty="0" err="1" smtClean="0">
                <a:solidFill>
                  <a:srgbClr val="0070C0"/>
                </a:solidFill>
              </a:rPr>
              <a:t>প্রোটিনেরর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পরিপাক</a:t>
            </a:r>
            <a:r>
              <a:rPr lang="en-US" sz="2400" dirty="0" smtClean="0">
                <a:solidFill>
                  <a:srgbClr val="0070C0"/>
                </a:solidFill>
              </a:rPr>
              <a:t>:- </a:t>
            </a:r>
            <a:r>
              <a:rPr lang="en-US" sz="2400" dirty="0" err="1" smtClean="0">
                <a:solidFill>
                  <a:srgbClr val="0070C0"/>
                </a:solidFill>
              </a:rPr>
              <a:t>খাদ্যের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পুষ্টি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উপাদানগুলোর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মধ্যে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প্রোটিন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সবচেয়ে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বেশী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গুরুত্‌বপূর্ণ</a:t>
            </a:r>
            <a:r>
              <a:rPr lang="en-US" sz="2400" dirty="0" smtClean="0">
                <a:solidFill>
                  <a:srgbClr val="0070C0"/>
                </a:solidFill>
              </a:rPr>
              <a:t>। </a:t>
            </a:r>
            <a:r>
              <a:rPr lang="en-US" sz="2400" dirty="0" err="1" smtClean="0">
                <a:solidFill>
                  <a:srgbClr val="0070C0"/>
                </a:solidFill>
              </a:rPr>
              <a:t>প্রোটিন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সর্বাপেক্ষা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জটিল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জৈব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পদার্থ</a:t>
            </a:r>
            <a:r>
              <a:rPr lang="en-US" sz="2400" dirty="0" smtClean="0">
                <a:solidFill>
                  <a:srgbClr val="0070C0"/>
                </a:solidFill>
              </a:rPr>
              <a:t>। </a:t>
            </a:r>
            <a:r>
              <a:rPr lang="en-US" sz="2400" dirty="0" err="1" smtClean="0">
                <a:solidFill>
                  <a:srgbClr val="0070C0"/>
                </a:solidFill>
              </a:rPr>
              <a:t>প্রোটিন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পরিপাক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হয়ে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এর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ঘাটনিক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একক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অ্যামাইনো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এসিডে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পরিণত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না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হওয়া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পর্যন্ত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বড়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বড়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প্রোটিন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অনু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শরীরে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কোনো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কাজে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লাগে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না</a:t>
            </a:r>
            <a:r>
              <a:rPr lang="en-US" sz="2400" dirty="0" smtClean="0">
                <a:solidFill>
                  <a:srgbClr val="0070C0"/>
                </a:solidFill>
              </a:rPr>
              <a:t>।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</a:rPr>
              <a:t>পাকস্থলী</a:t>
            </a:r>
            <a:r>
              <a:rPr lang="en-US" sz="2400" dirty="0" smtClean="0">
                <a:solidFill>
                  <a:srgbClr val="0070C0"/>
                </a:solidFill>
              </a:rPr>
              <a:t> ও </a:t>
            </a:r>
            <a:r>
              <a:rPr lang="en-US" sz="2400" dirty="0" err="1" smtClean="0">
                <a:solidFill>
                  <a:srgbClr val="0070C0"/>
                </a:solidFill>
              </a:rPr>
              <a:t>ক্ষুদ্রান্থে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প্রোটিন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পরিপাকের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শোষণযোগ্য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উপাদান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অ্যামাইনো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এসিডে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পরিণত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হয়</a:t>
            </a:r>
            <a:r>
              <a:rPr lang="en-US" sz="2400" dirty="0" smtClean="0">
                <a:solidFill>
                  <a:srgbClr val="0070C0"/>
                </a:solidFill>
              </a:rPr>
              <a:t> ও  </a:t>
            </a:r>
            <a:r>
              <a:rPr lang="en-US" sz="2400" dirty="0" err="1" smtClean="0">
                <a:solidFill>
                  <a:srgbClr val="0070C0"/>
                </a:solidFill>
              </a:rPr>
              <a:t>শোষিত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হয়</a:t>
            </a:r>
            <a:r>
              <a:rPr lang="en-US" sz="2400" dirty="0" smtClean="0">
                <a:solidFill>
                  <a:srgbClr val="0070C0"/>
                </a:solidFill>
              </a:rPr>
              <a:t>।।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216" y="884900"/>
            <a:ext cx="10913806" cy="42011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 err="1" smtClean="0">
                <a:solidFill>
                  <a:srgbClr val="0070C0"/>
                </a:solidFill>
              </a:rPr>
              <a:t>মূল্যায়ন</a:t>
            </a:r>
            <a:r>
              <a:rPr lang="en-US" sz="5400" dirty="0" smtClean="0">
                <a:solidFill>
                  <a:srgbClr val="0070C0"/>
                </a:solidFill>
              </a:rPr>
              <a:t>:-</a:t>
            </a:r>
          </a:p>
          <a:p>
            <a:pPr algn="ctr">
              <a:lnSpc>
                <a:spcPct val="150000"/>
              </a:lnSpc>
            </a:pPr>
            <a:endParaRPr lang="en-US" sz="54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ক। </a:t>
            </a:r>
            <a:r>
              <a:rPr lang="en-US" sz="2400" dirty="0" err="1" smtClean="0">
                <a:solidFill>
                  <a:srgbClr val="0070C0"/>
                </a:solidFill>
              </a:rPr>
              <a:t>পরিবাকতন্ত্র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কাকে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বলে</a:t>
            </a:r>
            <a:r>
              <a:rPr lang="en-US" sz="2400" dirty="0" smtClean="0">
                <a:solidFill>
                  <a:srgbClr val="0070C0"/>
                </a:solidFill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খ। </a:t>
            </a:r>
            <a:r>
              <a:rPr lang="en-US" sz="2400" dirty="0" err="1" smtClean="0">
                <a:solidFill>
                  <a:srgbClr val="0070C0"/>
                </a:solidFill>
              </a:rPr>
              <a:t>পৌষ্টিক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নালি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কি</a:t>
            </a:r>
            <a:r>
              <a:rPr lang="en-US" sz="2400" dirty="0" smtClean="0">
                <a:solidFill>
                  <a:srgbClr val="0070C0"/>
                </a:solidFill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গ।। </a:t>
            </a:r>
            <a:r>
              <a:rPr lang="en-US" sz="2400" dirty="0" err="1" smtClean="0">
                <a:solidFill>
                  <a:srgbClr val="0070C0"/>
                </a:solidFill>
              </a:rPr>
              <a:t>কার্বোহাইড্রেট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প্রোটিন</a:t>
            </a:r>
            <a:r>
              <a:rPr lang="en-US" sz="2400" dirty="0" smtClean="0">
                <a:solidFill>
                  <a:srgbClr val="0070C0"/>
                </a:solidFill>
              </a:rPr>
              <a:t> ও </a:t>
            </a:r>
            <a:r>
              <a:rPr lang="en-US" sz="2400" dirty="0" err="1" smtClean="0">
                <a:solidFill>
                  <a:srgbClr val="0070C0"/>
                </a:solidFill>
              </a:rPr>
              <a:t>ফ্যাট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পরিপাকের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কিকি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উপাদান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উৎপাদিত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হয়</a:t>
            </a:r>
            <a:r>
              <a:rPr lang="en-US" sz="2400" dirty="0" smtClean="0">
                <a:solidFill>
                  <a:srgbClr val="0070C0"/>
                </a:solidFill>
              </a:rPr>
              <a:t>?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925" y="663674"/>
            <a:ext cx="10913806" cy="55168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500" u="sng" dirty="0" err="1" smtClean="0">
                <a:solidFill>
                  <a:srgbClr val="0070C0"/>
                </a:solidFill>
              </a:rPr>
              <a:t>বাড়ির</a:t>
            </a:r>
            <a:r>
              <a:rPr lang="en-US" sz="11500" u="sng" dirty="0" smtClean="0">
                <a:solidFill>
                  <a:srgbClr val="0070C0"/>
                </a:solidFill>
              </a:rPr>
              <a:t> </a:t>
            </a:r>
            <a:r>
              <a:rPr lang="en-US" sz="11500" u="sng" dirty="0" err="1" smtClean="0">
                <a:solidFill>
                  <a:srgbClr val="0070C0"/>
                </a:solidFill>
              </a:rPr>
              <a:t>কাজ</a:t>
            </a:r>
            <a:r>
              <a:rPr lang="en-US" sz="11500" u="sng" dirty="0" smtClean="0">
                <a:solidFill>
                  <a:srgbClr val="0070C0"/>
                </a:solidFill>
              </a:rPr>
              <a:t>:-</a:t>
            </a:r>
          </a:p>
          <a:p>
            <a:pPr algn="ctr">
              <a:lnSpc>
                <a:spcPct val="150000"/>
              </a:lnSpc>
            </a:pPr>
            <a:endParaRPr lang="en-US" sz="5400" dirty="0" smtClean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6600" dirty="0" err="1" smtClean="0">
                <a:solidFill>
                  <a:srgbClr val="0070C0"/>
                </a:solidFill>
              </a:rPr>
              <a:t>পরিপাক</a:t>
            </a:r>
            <a:r>
              <a:rPr lang="en-US" sz="6600" dirty="0" smtClean="0">
                <a:solidFill>
                  <a:srgbClr val="0070C0"/>
                </a:solidFill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</a:rPr>
              <a:t>তন্ত্র</a:t>
            </a:r>
            <a:r>
              <a:rPr lang="en-US" sz="6600" dirty="0" smtClean="0">
                <a:solidFill>
                  <a:srgbClr val="0070C0"/>
                </a:solidFill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</a:rPr>
              <a:t>আলোচনা</a:t>
            </a:r>
            <a:r>
              <a:rPr lang="en-US" sz="6600" dirty="0" smtClean="0">
                <a:solidFill>
                  <a:srgbClr val="0070C0"/>
                </a:solidFill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</a:rPr>
              <a:t>কর</a:t>
            </a:r>
            <a:r>
              <a:rPr lang="en-US" sz="6600" dirty="0" smtClean="0">
                <a:solidFill>
                  <a:srgbClr val="0070C0"/>
                </a:solidFill>
              </a:rPr>
              <a:t>।</a:t>
            </a:r>
            <a:endParaRPr lang="en-US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60890" y="3782851"/>
            <a:ext cx="4331110" cy="30751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327354" y="969426"/>
            <a:ext cx="12904839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39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27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4672" y="368490"/>
            <a:ext cx="4387755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C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6771" y="2325166"/>
            <a:ext cx="7543559" cy="39664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824686" y="1001486"/>
            <a:ext cx="3367314" cy="885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11-2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32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6472" y="1356616"/>
            <a:ext cx="11828206" cy="31085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C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গাহস্থ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9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5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অধ্যায়-১</a:t>
            </a:r>
          </a:p>
          <a:p>
            <a:pPr algn="ctr"/>
            <a:r>
              <a:rPr lang="en-US" sz="5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খাদে্যর</a:t>
            </a:r>
            <a:r>
              <a:rPr lang="en-US" sz="5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পরিপাক</a:t>
            </a:r>
            <a:r>
              <a:rPr lang="en-US" sz="5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5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endParaRPr lang="en-US" sz="5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8205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flipH="1">
            <a:off x="2454618" y="759872"/>
            <a:ext cx="6595207" cy="11079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66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পরিপাক</a:t>
            </a:r>
            <a:endParaRPr lang="en-US" sz="6600" b="1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07226"/>
            <a:ext cx="3731342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500" dirty="0" err="1" smtClean="0">
                <a:solidFill>
                  <a:srgbClr val="FF0000"/>
                </a:solidFill>
              </a:rPr>
              <a:t>বিভিন্ন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ধরণের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খাবার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গ্রহণ</a:t>
            </a:r>
            <a:endParaRPr lang="en-US" sz="2500" dirty="0" smtClean="0">
              <a:solidFill>
                <a:srgbClr val="FF0000"/>
              </a:solidFill>
            </a:endParaRPr>
          </a:p>
          <a:p>
            <a:r>
              <a:rPr lang="en-US" sz="2500" dirty="0" smtClean="0">
                <a:solidFill>
                  <a:srgbClr val="FF0000"/>
                </a:solidFill>
              </a:rPr>
              <a:t>(</a:t>
            </a:r>
            <a:r>
              <a:rPr lang="en-US" sz="2500" dirty="0" err="1" smtClean="0">
                <a:solidFill>
                  <a:srgbClr val="FF0000"/>
                </a:solidFill>
              </a:rPr>
              <a:t>পুষ্টি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উপাদানগুলো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বিভিন্ন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খাদ্যের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মধ্যে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জটিল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অবস্থায়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থাকে</a:t>
            </a:r>
            <a:r>
              <a:rPr lang="en-US" sz="2500" dirty="0" smtClean="0">
                <a:solidFill>
                  <a:srgbClr val="FF0000"/>
                </a:solidFill>
              </a:rPr>
              <a:t>। 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1655" y="2448231"/>
            <a:ext cx="147483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পরিপাক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59096" y="2462980"/>
            <a:ext cx="3731342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500" dirty="0" err="1" smtClean="0">
                <a:solidFill>
                  <a:srgbClr val="FF0000"/>
                </a:solidFill>
              </a:rPr>
              <a:t>খাদ্য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সরল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অবস্থায়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পরিণত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হয়</a:t>
            </a:r>
            <a:r>
              <a:rPr lang="en-US" sz="2500" dirty="0" smtClean="0">
                <a:solidFill>
                  <a:srgbClr val="FF0000"/>
                </a:solidFill>
              </a:rPr>
              <a:t>। </a:t>
            </a:r>
            <a:r>
              <a:rPr lang="en-US" sz="2500" dirty="0" err="1" smtClean="0">
                <a:solidFill>
                  <a:srgbClr val="FF0000"/>
                </a:solidFill>
              </a:rPr>
              <a:t>পুষ্টি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উপাদানগুলো</a:t>
            </a:r>
            <a:r>
              <a:rPr lang="en-US" sz="2500" dirty="0" smtClean="0">
                <a:solidFill>
                  <a:srgbClr val="FF0000"/>
                </a:solidFill>
              </a:rPr>
              <a:t> ও </a:t>
            </a:r>
            <a:r>
              <a:rPr lang="en-US" sz="2500" dirty="0" err="1" smtClean="0">
                <a:solidFill>
                  <a:srgbClr val="FF0000"/>
                </a:solidFill>
              </a:rPr>
              <a:t>শোষণযোগ্য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উপাদানে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পরিণত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হয়</a:t>
            </a:r>
            <a:r>
              <a:rPr lang="en-US" sz="2500" dirty="0" smtClean="0">
                <a:solidFill>
                  <a:srgbClr val="FF0000"/>
                </a:solidFill>
              </a:rPr>
              <a:t>।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439265" y="3008673"/>
            <a:ext cx="3288890" cy="339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5746" y="3775586"/>
            <a:ext cx="250722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পরিপাকের</a:t>
            </a:r>
            <a:r>
              <a:rPr lang="en-US" dirty="0" smtClean="0"/>
              <a:t> </a:t>
            </a:r>
            <a:r>
              <a:rPr lang="en-US" dirty="0" err="1" smtClean="0"/>
              <a:t>পরিণতি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337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2131" y="129653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27225" y="981658"/>
            <a:ext cx="6039794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পরিপাক</a:t>
            </a:r>
            <a:endParaRPr lang="en-US" sz="6600" b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263" y="2176277"/>
            <a:ext cx="11039498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বৃহত্তর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অনুগুলো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বিভাজিত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ভেঙ্গে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উপযোগ্য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বিশোাষণযোগ্য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অনুতে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পরিপাক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b="1" dirty="0" smtClean="0">
                <a:solidFill>
                  <a:srgbClr val="92D050"/>
                </a:solidFill>
                <a:latin typeface="Mongolian Baiti" pitchFamily="66" charset="0"/>
                <a:cs typeface="Mongolian Baiti" pitchFamily="66" charset="0"/>
              </a:rPr>
              <a:t>DIGESTION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00" b="1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484" y="4970142"/>
            <a:ext cx="3731342" cy="477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500" dirty="0" err="1" smtClean="0">
                <a:solidFill>
                  <a:srgbClr val="FF0000"/>
                </a:solidFill>
              </a:rPr>
              <a:t>খাদ্যের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বৃহ</a:t>
            </a:r>
            <a:r>
              <a:rPr lang="en-US" sz="2500" dirty="0" smtClean="0">
                <a:solidFill>
                  <a:srgbClr val="FF0000"/>
                </a:solidFill>
              </a:rPr>
              <a:t>ৎ ও </a:t>
            </a:r>
            <a:r>
              <a:rPr lang="en-US" sz="2500" dirty="0" err="1" smtClean="0">
                <a:solidFill>
                  <a:srgbClr val="FF0000"/>
                </a:solidFill>
              </a:rPr>
              <a:t>জটিল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অনু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1003" y="5043883"/>
            <a:ext cx="225649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এসিড</a:t>
            </a:r>
            <a:r>
              <a:rPr lang="en-US" dirty="0" smtClean="0"/>
              <a:t> ও </a:t>
            </a:r>
            <a:r>
              <a:rPr lang="en-US" dirty="0" err="1" smtClean="0"/>
              <a:t>এনজাইম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08380" y="4925896"/>
            <a:ext cx="3731342" cy="477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500" dirty="0" err="1" smtClean="0">
                <a:solidFill>
                  <a:srgbClr val="FF0000"/>
                </a:solidFill>
              </a:rPr>
              <a:t>সরল</a:t>
            </a:r>
            <a:r>
              <a:rPr lang="en-US" sz="2500" dirty="0" smtClean="0">
                <a:solidFill>
                  <a:srgbClr val="FF0000"/>
                </a:solidFill>
              </a:rPr>
              <a:t> ও </a:t>
            </a:r>
            <a:r>
              <a:rPr lang="en-US" sz="2500" dirty="0" err="1" smtClean="0">
                <a:solidFill>
                  <a:srgbClr val="FF0000"/>
                </a:solidFill>
              </a:rPr>
              <a:t>শোষণযোগ্য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অনু</a:t>
            </a:r>
            <a:endParaRPr lang="en-US" sz="2500" dirty="0" smtClean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188549" y="5471589"/>
            <a:ext cx="3288890" cy="339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24527" y="5766553"/>
            <a:ext cx="250722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পানি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80282" y="6488668"/>
            <a:ext cx="250722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পরিপাক</a:t>
            </a:r>
            <a:r>
              <a:rPr lang="en-US" dirty="0" smtClean="0"/>
              <a:t> </a:t>
            </a:r>
            <a:r>
              <a:rPr lang="en-US" dirty="0" err="1" smtClean="0"/>
              <a:t>ক্রিয়া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6297561"/>
            <a:ext cx="12192000" cy="14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1853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flipH="1">
            <a:off x="2454616" y="759872"/>
            <a:ext cx="6595207" cy="11079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পরিপাক</a:t>
            </a:r>
            <a:r>
              <a:rPr lang="en-US" sz="66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তন্ত্র</a:t>
            </a:r>
            <a:r>
              <a:rPr lang="en-US" sz="66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4680" y="2330250"/>
            <a:ext cx="10913806" cy="33470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“</a:t>
            </a:r>
            <a:r>
              <a:rPr lang="en-US" sz="3600" dirty="0" err="1" smtClean="0">
                <a:solidFill>
                  <a:srgbClr val="0070C0"/>
                </a:solidFill>
              </a:rPr>
              <a:t>দেহের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যে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অংশের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মাধ্যমে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বিভিন্ন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ধরণের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খাদ্য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বস্তু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গ্রহণ</a:t>
            </a:r>
            <a:r>
              <a:rPr lang="en-US" sz="3600" dirty="0" smtClean="0">
                <a:solidFill>
                  <a:srgbClr val="0070C0"/>
                </a:solidFill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</a:rPr>
              <a:t>খাদ্য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বস্তুর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পরিপাক</a:t>
            </a:r>
            <a:r>
              <a:rPr lang="en-US" sz="3600" dirty="0" smtClean="0">
                <a:solidFill>
                  <a:srgbClr val="0070C0"/>
                </a:solidFill>
              </a:rPr>
              <a:t> ও </a:t>
            </a:r>
            <a:r>
              <a:rPr lang="en-US" sz="3600" dirty="0" err="1" smtClean="0">
                <a:solidFill>
                  <a:srgbClr val="0070C0"/>
                </a:solidFill>
              </a:rPr>
              <a:t>শোষণ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এবং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অপাচ্য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অংশের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নিষ্কাষণ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ঘটে</a:t>
            </a:r>
            <a:r>
              <a:rPr lang="en-US" sz="3600" dirty="0" smtClean="0">
                <a:solidFill>
                  <a:srgbClr val="0070C0"/>
                </a:solidFill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</a:rPr>
              <a:t>তাকে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পরিপাক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তন্ত্র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বা</a:t>
            </a:r>
            <a:r>
              <a:rPr lang="en-US" sz="3600" dirty="0" smtClean="0">
                <a:solidFill>
                  <a:srgbClr val="0070C0"/>
                </a:solidFill>
              </a:rPr>
              <a:t> DIGESTIVE SYSTEM </a:t>
            </a:r>
            <a:r>
              <a:rPr lang="en-US" sz="3600" dirty="0" err="1" smtClean="0">
                <a:solidFill>
                  <a:srgbClr val="0070C0"/>
                </a:solidFill>
              </a:rPr>
              <a:t>বলে</a:t>
            </a:r>
            <a:r>
              <a:rPr lang="en-US" sz="3600" dirty="0" smtClean="0">
                <a:solidFill>
                  <a:srgbClr val="0070C0"/>
                </a:solidFill>
              </a:rPr>
              <a:t>।” </a:t>
            </a:r>
            <a:r>
              <a:rPr lang="en-US" sz="3600" dirty="0" err="1" smtClean="0">
                <a:solidFill>
                  <a:srgbClr val="0070C0"/>
                </a:solidFill>
              </a:rPr>
              <a:t>মানব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দেহের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পরিপাক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তন্ত্রটি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পৌষ্টিক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নালি</a:t>
            </a:r>
            <a:r>
              <a:rPr lang="en-US" sz="3600" dirty="0" smtClean="0">
                <a:solidFill>
                  <a:srgbClr val="0070C0"/>
                </a:solidFill>
              </a:rPr>
              <a:t> ও </a:t>
            </a:r>
            <a:r>
              <a:rPr lang="en-US" sz="3600" dirty="0" err="1" smtClean="0">
                <a:solidFill>
                  <a:srgbClr val="0070C0"/>
                </a:solidFill>
              </a:rPr>
              <a:t>পৌষ্টিক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গ্রনি্‌থ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নিয়ে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গঠিত</a:t>
            </a:r>
            <a:r>
              <a:rPr lang="en-US" sz="3600" dirty="0" smtClean="0">
                <a:solidFill>
                  <a:srgbClr val="0070C0"/>
                </a:solidFill>
              </a:rPr>
              <a:t>। 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37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4680" y="2654706"/>
            <a:ext cx="10913806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rgbClr val="0070C0"/>
                </a:solidFill>
              </a:rPr>
              <a:t>পৌষ্টিক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নালির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অন্তর্গত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অঙ্গগুলো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হচ্ছে</a:t>
            </a:r>
            <a:r>
              <a:rPr lang="en-US" sz="3600" dirty="0" smtClean="0">
                <a:solidFill>
                  <a:srgbClr val="0070C0"/>
                </a:solidFill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</a:rPr>
              <a:t>মুখবিবর</a:t>
            </a:r>
            <a:r>
              <a:rPr lang="en-US" sz="3600" dirty="0" smtClean="0">
                <a:solidFill>
                  <a:srgbClr val="0070C0"/>
                </a:solidFill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</a:rPr>
              <a:t>গলবিল</a:t>
            </a:r>
            <a:r>
              <a:rPr lang="en-US" sz="3600" dirty="0" smtClean="0">
                <a:solidFill>
                  <a:srgbClr val="0070C0"/>
                </a:solidFill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</a:rPr>
              <a:t>অন্য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নালি</a:t>
            </a:r>
            <a:r>
              <a:rPr lang="en-US" sz="3600" dirty="0" smtClean="0">
                <a:solidFill>
                  <a:srgbClr val="0070C0"/>
                </a:solidFill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</a:rPr>
              <a:t>পাকস্‌থলী</a:t>
            </a:r>
            <a:r>
              <a:rPr lang="en-US" sz="3600" dirty="0" smtClean="0">
                <a:solidFill>
                  <a:srgbClr val="0070C0"/>
                </a:solidFill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</a:rPr>
              <a:t>ক্ষুদ্রান্ত্র</a:t>
            </a:r>
            <a:r>
              <a:rPr lang="en-US" sz="3600" dirty="0" smtClean="0">
                <a:solidFill>
                  <a:srgbClr val="0070C0"/>
                </a:solidFill>
              </a:rPr>
              <a:t> ও </a:t>
            </a:r>
            <a:r>
              <a:rPr lang="en-US" sz="3600" dirty="0" err="1" smtClean="0">
                <a:solidFill>
                  <a:srgbClr val="0070C0"/>
                </a:solidFill>
              </a:rPr>
              <a:t>বৃহদন্‌ত্র</a:t>
            </a:r>
            <a:r>
              <a:rPr lang="en-US" sz="3600" dirty="0" smtClean="0">
                <a:solidFill>
                  <a:srgbClr val="0070C0"/>
                </a:solidFill>
              </a:rPr>
              <a:t>। </a:t>
            </a:r>
            <a:r>
              <a:rPr lang="en-US" sz="3600" dirty="0" err="1" smtClean="0">
                <a:solidFill>
                  <a:srgbClr val="0070C0"/>
                </a:solidFill>
              </a:rPr>
              <a:t>আর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পৌষ্টিক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গ্রন্থিগুলো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হচ্ছে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লালাগ্রন্থি</a:t>
            </a:r>
            <a:r>
              <a:rPr lang="en-US" sz="3600" dirty="0" smtClean="0">
                <a:solidFill>
                  <a:srgbClr val="0070C0"/>
                </a:solidFill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</a:rPr>
              <a:t>যকৃত</a:t>
            </a:r>
            <a:r>
              <a:rPr lang="en-US" sz="3600" dirty="0" smtClean="0">
                <a:solidFill>
                  <a:srgbClr val="0070C0"/>
                </a:solidFill>
              </a:rPr>
              <a:t> ও </a:t>
            </a:r>
            <a:r>
              <a:rPr lang="en-US" sz="3600" dirty="0" err="1" smtClean="0">
                <a:solidFill>
                  <a:srgbClr val="0070C0"/>
                </a:solidFill>
              </a:rPr>
              <a:t>অগ্নাশয়</a:t>
            </a:r>
            <a:r>
              <a:rPr lang="en-US" sz="3600" dirty="0" smtClean="0">
                <a:solidFill>
                  <a:srgbClr val="0070C0"/>
                </a:solidFill>
              </a:rPr>
              <a:t>। 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2977" y="825613"/>
            <a:ext cx="74943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</a:rPr>
              <a:t>পৌষ্টিক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নালি</a:t>
            </a:r>
            <a:r>
              <a:rPr lang="en-US" sz="4800" dirty="0" smtClean="0">
                <a:solidFill>
                  <a:srgbClr val="0070C0"/>
                </a:solidFill>
              </a:rPr>
              <a:t> 	+ 	</a:t>
            </a:r>
            <a:r>
              <a:rPr lang="en-US" sz="4800" dirty="0" err="1" smtClean="0">
                <a:solidFill>
                  <a:srgbClr val="0070C0"/>
                </a:solidFill>
              </a:rPr>
              <a:t>পৌষ্টিক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গ্রন্থি</a:t>
            </a:r>
            <a:endParaRPr lang="en-US" sz="4800" dirty="0"/>
          </a:p>
        </p:txBody>
      </p:sp>
      <p:sp>
        <p:nvSpPr>
          <p:cNvPr id="11" name="Right Arrow 10"/>
          <p:cNvSpPr/>
          <p:nvPr/>
        </p:nvSpPr>
        <p:spPr>
          <a:xfrm rot="10800000">
            <a:off x="7728156" y="1681317"/>
            <a:ext cx="1489586" cy="619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637072" y="1725561"/>
            <a:ext cx="1489586" cy="619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12607" y="796413"/>
            <a:ext cx="324464" cy="1386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217742" y="752168"/>
            <a:ext cx="324464" cy="1386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1209" y="1740013"/>
            <a:ext cx="28103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</a:rPr>
              <a:t>পরিপাকতন্ত্র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92337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0938" y="1061881"/>
            <a:ext cx="10913806" cy="16850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err="1" smtClean="0">
                <a:solidFill>
                  <a:srgbClr val="0070C0"/>
                </a:solidFill>
              </a:rPr>
              <a:t>পৌষ্টিক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নালি</a:t>
            </a:r>
            <a:r>
              <a:rPr lang="en-US" sz="3600" dirty="0" smtClean="0">
                <a:solidFill>
                  <a:srgbClr val="0070C0"/>
                </a:solidFill>
              </a:rPr>
              <a:t>- </a:t>
            </a:r>
            <a:r>
              <a:rPr lang="en-US" sz="3600" dirty="0" err="1" smtClean="0">
                <a:solidFill>
                  <a:srgbClr val="0070C0"/>
                </a:solidFill>
              </a:rPr>
              <a:t>মুখবিবর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হতে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মলদ্বার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পর্যন্ত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খাদ্য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বাহি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নালিকেই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পৌষ্টিক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নালি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বলে</a:t>
            </a:r>
            <a:r>
              <a:rPr lang="en-US" sz="3600" dirty="0" smtClean="0">
                <a:solidFill>
                  <a:srgbClr val="0070C0"/>
                </a:solidFill>
              </a:rPr>
              <a:t>।</a:t>
            </a:r>
            <a:endParaRPr lang="en-US" sz="3600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09675" y="3418620"/>
          <a:ext cx="11182556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1278"/>
                <a:gridCol w="5591278"/>
              </a:tblGrid>
              <a:tr h="474953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পৌষ্টিক</a:t>
                      </a:r>
                      <a:r>
                        <a:rPr lang="en-US" sz="4000" baseline="0" dirty="0" smtClean="0"/>
                        <a:t> </a:t>
                      </a:r>
                      <a:r>
                        <a:rPr lang="en-US" sz="4000" baseline="0" dirty="0" err="1" smtClean="0"/>
                        <a:t>নালির</a:t>
                      </a:r>
                      <a:r>
                        <a:rPr lang="en-US" sz="4000" baseline="0" dirty="0" smtClean="0"/>
                        <a:t> </a:t>
                      </a:r>
                      <a:r>
                        <a:rPr lang="en-US" sz="4000" baseline="0" dirty="0" err="1" smtClean="0"/>
                        <a:t>বিভিন্ন</a:t>
                      </a:r>
                      <a:r>
                        <a:rPr lang="en-US" sz="4000" baseline="0" dirty="0" smtClean="0"/>
                        <a:t> </a:t>
                      </a:r>
                      <a:r>
                        <a:rPr lang="en-US" sz="4000" baseline="0" dirty="0" err="1" smtClean="0"/>
                        <a:t>অংশ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53">
                <a:tc>
                  <a:txBody>
                    <a:bodyPr/>
                    <a:lstStyle/>
                    <a:p>
                      <a:pPr algn="l"/>
                      <a:r>
                        <a:rPr lang="en-US" sz="4000" dirty="0" smtClean="0">
                          <a:solidFill>
                            <a:srgbClr val="C00000"/>
                          </a:solidFill>
                        </a:rPr>
                        <a:t>ক।</a:t>
                      </a:r>
                      <a:r>
                        <a:rPr lang="en-US" sz="4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rgbClr val="C00000"/>
                          </a:solidFill>
                        </a:rPr>
                        <a:t>মুখবিবর</a:t>
                      </a:r>
                      <a:r>
                        <a:rPr lang="en-US" sz="4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US" sz="4000" baseline="0" dirty="0" smtClean="0">
                          <a:solidFill>
                            <a:srgbClr val="C00000"/>
                          </a:solidFill>
                        </a:rPr>
                        <a:t>খ। </a:t>
                      </a:r>
                      <a:r>
                        <a:rPr lang="en-US" sz="4000" baseline="0" dirty="0" err="1" smtClean="0">
                          <a:solidFill>
                            <a:srgbClr val="C00000"/>
                          </a:solidFill>
                        </a:rPr>
                        <a:t>গলবিল</a:t>
                      </a:r>
                      <a:r>
                        <a:rPr lang="en-US" sz="4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US" sz="4000" baseline="0" dirty="0" smtClean="0">
                          <a:solidFill>
                            <a:srgbClr val="C00000"/>
                          </a:solidFill>
                        </a:rPr>
                        <a:t>গ। </a:t>
                      </a:r>
                      <a:r>
                        <a:rPr lang="en-US" sz="4000" baseline="0" dirty="0" err="1" smtClean="0">
                          <a:solidFill>
                            <a:srgbClr val="C00000"/>
                          </a:solidFill>
                        </a:rPr>
                        <a:t>অন্যনালি</a:t>
                      </a:r>
                      <a:r>
                        <a:rPr lang="en-US" sz="4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sz="4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 smtClean="0">
                          <a:solidFill>
                            <a:srgbClr val="C00000"/>
                          </a:solidFill>
                        </a:rPr>
                        <a:t>ঘ।</a:t>
                      </a:r>
                      <a:r>
                        <a:rPr lang="en-US" sz="4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rgbClr val="C00000"/>
                          </a:solidFill>
                        </a:rPr>
                        <a:t>পাকস্থলী</a:t>
                      </a:r>
                      <a:r>
                        <a:rPr lang="en-US" sz="4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US" sz="4000" baseline="0" dirty="0" smtClean="0">
                          <a:solidFill>
                            <a:srgbClr val="C00000"/>
                          </a:solidFill>
                        </a:rPr>
                        <a:t>ঙ। </a:t>
                      </a:r>
                      <a:r>
                        <a:rPr lang="en-US" sz="4000" baseline="0" dirty="0" err="1" smtClean="0">
                          <a:solidFill>
                            <a:srgbClr val="C00000"/>
                          </a:solidFill>
                        </a:rPr>
                        <a:t>ক্‌ষুদ্রন্থ</a:t>
                      </a:r>
                      <a:r>
                        <a:rPr lang="en-US" sz="4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US" sz="4000" baseline="0" dirty="0" smtClean="0">
                          <a:solidFill>
                            <a:srgbClr val="C00000"/>
                          </a:solidFill>
                        </a:rPr>
                        <a:t>চ। </a:t>
                      </a:r>
                      <a:r>
                        <a:rPr lang="en-US" sz="4000" baseline="0" dirty="0" err="1" smtClean="0">
                          <a:solidFill>
                            <a:srgbClr val="C00000"/>
                          </a:solidFill>
                        </a:rPr>
                        <a:t>বৃহদান্‌ত</a:t>
                      </a:r>
                      <a:endParaRPr lang="en-US" sz="4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Digestive Glan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3251" y="427703"/>
            <a:ext cx="6618749" cy="62533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flipH="1">
            <a:off x="221225" y="2588673"/>
            <a:ext cx="529467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পৌষ্টিক</a:t>
            </a:r>
            <a:r>
              <a:rPr lang="en-US" sz="5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গ্রন্থি</a:t>
            </a:r>
            <a:endParaRPr lang="en-US" sz="5000" b="1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লালাগ্রন্থি</a:t>
            </a:r>
            <a:r>
              <a:rPr lang="en-US" sz="3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যকৃত</a:t>
            </a:r>
            <a:r>
              <a:rPr lang="en-US" sz="3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অগ্ন্যাশয়</a:t>
            </a:r>
            <a:endParaRPr lang="en-US" sz="3000" b="1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562</TotalTime>
  <Words>434</Words>
  <Application>Microsoft Office PowerPoint</Application>
  <PresentationFormat>Custom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li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81</cp:revision>
  <dcterms:created xsi:type="dcterms:W3CDTF">2016-10-03T08:48:37Z</dcterms:created>
  <dcterms:modified xsi:type="dcterms:W3CDTF">2016-12-27T06:31:27Z</dcterms:modified>
</cp:coreProperties>
</file>